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saveSubsetFonts="1">
  <p:sldMasterIdLst>
    <p:sldMasterId id="2147483648" r:id="rId1"/>
  </p:sldMasterIdLst>
  <p:notesMasterIdLst>
    <p:notesMasterId r:id="rId7"/>
  </p:notesMasterIdLst>
  <p:sldIdLst>
    <p:sldId id="256" r:id="rId3"/>
    <p:sldId id="278" r:id="rId4"/>
    <p:sldId id="281" r:id="rId5"/>
    <p:sldId id="261" r:id="rId6"/>
    <p:sldId id="262" r:id="rId8"/>
    <p:sldId id="270" r:id="rId9"/>
    <p:sldId id="272" r:id="rId10"/>
    <p:sldId id="283" r:id="rId11"/>
    <p:sldId id="293" r:id="rId12"/>
    <p:sldId id="263" r:id="rId13"/>
    <p:sldId id="264" r:id="rId14"/>
    <p:sldId id="265" r:id="rId15"/>
    <p:sldId id="266" r:id="rId16"/>
    <p:sldId id="267" r:id="rId17"/>
    <p:sldId id="269" r:id="rId18"/>
    <p:sldId id="290" r:id="rId19"/>
    <p:sldId id="292" r:id="rId20"/>
    <p:sldId id="284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B4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369" autoAdjust="0"/>
  </p:normalViewPr>
  <p:slideViewPr>
    <p:cSldViewPr>
      <p:cViewPr varScale="1">
        <p:scale>
          <a:sx n="98" d="100"/>
          <a:sy n="98" d="100"/>
        </p:scale>
        <p:origin x="-20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379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23004-E54C-421F-9D2C-86A9447C1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33D4-C91A-4A3C-956D-C428951D68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33D4-C91A-4A3C-956D-C428951D68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33D4-C91A-4A3C-956D-C428951D68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33D4-C91A-4A3C-956D-C428951D68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A3C13-D0BF-4F13-8B2A-8596C6FB58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32C8-668F-4FB7-9202-00509CFF1A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hyperlink" Target="http://cj.sdust.edu.cn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10.xml"/><Relationship Id="rId7" Type="http://schemas.openxmlformats.org/officeDocument/2006/relationships/slide" Target="slide17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slide" Target="slide14.xml"/><Relationship Id="rId3" Type="http://schemas.openxmlformats.org/officeDocument/2006/relationships/slide" Target="slide13.xml"/><Relationship Id="rId2" Type="http://schemas.openxmlformats.org/officeDocument/2006/relationships/slide" Target="slide11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5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995" y="332740"/>
            <a:ext cx="8388985" cy="302641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隶书" charset="0"/>
                <a:ea typeface="隶书" charset="0"/>
              </a:rPr>
              <a:t>山东科技大学成人高等教育</a:t>
            </a:r>
            <a:br>
              <a:rPr lang="zh-CN" altLang="en-US" dirty="0" smtClean="0">
                <a:solidFill>
                  <a:srgbClr val="FF0000"/>
                </a:solidFill>
                <a:latin typeface="隶书" charset="0"/>
                <a:ea typeface="隶书" charset="0"/>
              </a:rPr>
            </a:br>
            <a:br>
              <a:rPr lang="en-US" altLang="zh-CN" dirty="0" smtClean="0">
                <a:solidFill>
                  <a:srgbClr val="FF0000"/>
                </a:solidFill>
                <a:latin typeface="隶书" charset="0"/>
                <a:ea typeface="隶书" charset="0"/>
              </a:rPr>
            </a:br>
            <a:r>
              <a:rPr lang="zh-CN" altLang="en-US" dirty="0" smtClean="0">
                <a:solidFill>
                  <a:srgbClr val="FFFF00"/>
                </a:solidFill>
                <a:latin typeface="隶书" charset="0"/>
                <a:ea typeface="隶书" charset="0"/>
              </a:rPr>
              <a:t>教学管理工作培训</a:t>
            </a:r>
            <a:endParaRPr lang="zh-CN" altLang="en-US" dirty="0" smtClean="0">
              <a:solidFill>
                <a:srgbClr val="FFFF00"/>
              </a:solidFill>
              <a:latin typeface="隶书" charset="0"/>
              <a:ea typeface="隶书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50" y="4948555"/>
            <a:ext cx="6272530" cy="1409700"/>
          </a:xfrm>
        </p:spPr>
        <p:txBody>
          <a:bodyPr>
            <a:normAutofit/>
          </a:bodyPr>
          <a:lstStyle/>
          <a:p>
            <a:pPr algn="ctr"/>
            <a:endParaRPr lang="en-US" altLang="zh-CN" sz="2800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+mj-ea"/>
                <a:ea typeface="+mj-ea"/>
              </a:rPr>
              <a:t>2016</a:t>
            </a:r>
            <a:r>
              <a:rPr lang="zh-CN" altLang="en-US" dirty="0" smtClean="0">
                <a:solidFill>
                  <a:srgbClr val="FFFF00"/>
                </a:solidFill>
                <a:latin typeface="+mj-ea"/>
                <a:ea typeface="+mj-ea"/>
              </a:rPr>
              <a:t>年</a:t>
            </a:r>
            <a:r>
              <a:rPr lang="en-US" altLang="zh-CN" dirty="0" smtClean="0">
                <a:solidFill>
                  <a:srgbClr val="FFFF00"/>
                </a:solidFill>
                <a:latin typeface="+mj-ea"/>
                <a:ea typeface="+mj-ea"/>
              </a:rPr>
              <a:t>5</a:t>
            </a:r>
            <a:r>
              <a:rPr lang="zh-CN" altLang="en-US" dirty="0" smtClean="0">
                <a:solidFill>
                  <a:srgbClr val="FFFF00"/>
                </a:solidFill>
                <a:latin typeface="+mj-ea"/>
                <a:ea typeface="+mj-ea"/>
              </a:rPr>
              <a:t>月</a:t>
            </a:r>
            <a:endParaRPr lang="zh-CN" altLang="en-US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algn="ctr"/>
            <a:endParaRPr lang="zh-CN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教学平台新生账号查询</a:t>
            </a:r>
            <a:endParaRPr lang="zh-CN" altLang="en-US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内容占位符 3" descr="新生账号查询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0034" y="1500174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15328" cy="642942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教学计划设置</a:t>
            </a:r>
            <a:endParaRPr lang="zh-CN" altLang="en-US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内容占位符 3" descr="教学计划设置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7158" y="1285860"/>
            <a:ext cx="8286808" cy="4661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2860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教学计划设置（以会计（专科）为例）</a:t>
            </a:r>
            <a:endParaRPr lang="zh-CN" altLang="en-US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  <p:pic>
        <p:nvPicPr>
          <p:cNvPr id="7" name="内容占位符 6" descr="教学计划设置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71252" y="1668621"/>
            <a:ext cx="7801495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开课计划管理</a:t>
            </a:r>
            <a:endParaRPr lang="zh-CN" altLang="en-US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内容占位符 3" descr="开课计划管理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71252" y="1668621"/>
            <a:ext cx="7801495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集体选开课</a:t>
            </a:r>
            <a:endParaRPr lang="zh-CN" altLang="en-US" sz="36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内容占位符 3" descr="集体选开课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71252" y="1668621"/>
            <a:ext cx="7801495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各类教学表格下载</a:t>
            </a:r>
            <a:br>
              <a:rPr lang="en-US" altLang="zh-CN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</a:br>
            <a:r>
              <a:rPr lang="zh-CN" altLang="en-US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与教学有关的各类常用表格均从这里下载：</a:t>
            </a:r>
            <a:endParaRPr lang="zh-CN" altLang="en-US" sz="32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内容占位符 5" descr="各类教学表格下载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71252" y="1668621"/>
            <a:ext cx="7801495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关于聘任网络教学辅导老师的暂行规定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000108"/>
            <a:ext cx="8358246" cy="5500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zh-CN" altLang="en-US" sz="6400" dirty="0" smtClean="0"/>
              <a:t>         为确保网络远程教学的质量，参考函授生面授辅导老师聘任条件，对网络教学辅导老师的聘任工作做以下暂行规定。</a:t>
            </a:r>
            <a:endParaRPr lang="zh-CN" altLang="en-US" sz="6400" dirty="0" smtClean="0"/>
          </a:p>
          <a:p>
            <a:pPr>
              <a:buNone/>
            </a:pPr>
            <a:r>
              <a:rPr lang="zh-CN" altLang="en-US" sz="6400" dirty="0" smtClean="0"/>
              <a:t>一、聘任条件</a:t>
            </a:r>
            <a:endParaRPr lang="zh-CN" altLang="en-US" sz="6400" dirty="0" smtClean="0"/>
          </a:p>
          <a:p>
            <a:pPr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	 </a:t>
            </a:r>
            <a:r>
              <a:rPr lang="zh-CN" altLang="en-US" sz="6400" b="1" dirty="0" smtClean="0">
                <a:solidFill>
                  <a:srgbClr val="FF0000"/>
                </a:solidFill>
              </a:rPr>
              <a:t>凡为我院函授生开课的直属站和函授站点，开课前均需聘任辅导老师，各站点报送拟聘教师材料，继续教育学院审批，并对符合条件者发放聘书，且将材料输入师资数据库。（具体报送可随期中教学检查材料一起）</a:t>
            </a:r>
            <a:endParaRPr lang="zh-CN" altLang="en-US" sz="6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6400" dirty="0" smtClean="0"/>
              <a:t>        辅导老师需要爱岗敬业，身体健康，能够很好地履行辅导老师职责，从事本专业教学工作的助教及以上职称的人员担任。</a:t>
            </a:r>
            <a:endParaRPr lang="zh-CN" altLang="en-US" sz="6400" dirty="0" smtClean="0"/>
          </a:p>
          <a:p>
            <a:pPr>
              <a:buNone/>
            </a:pPr>
            <a:r>
              <a:rPr lang="zh-CN" altLang="en-US" sz="6400" dirty="0" smtClean="0"/>
              <a:t>二、职责任务</a:t>
            </a:r>
            <a:endParaRPr lang="zh-CN" altLang="en-US" sz="6400" dirty="0" smtClean="0"/>
          </a:p>
          <a:p>
            <a:pPr>
              <a:buNone/>
            </a:pPr>
            <a:r>
              <a:rPr lang="zh-CN" altLang="en-US" sz="6400" dirty="0" smtClean="0"/>
              <a:t> </a:t>
            </a:r>
            <a:r>
              <a:rPr lang="en-US" altLang="zh-CN" sz="6400" dirty="0" smtClean="0"/>
              <a:t>	</a:t>
            </a:r>
            <a:r>
              <a:rPr lang="zh-CN" altLang="en-US" sz="6400" dirty="0" smtClean="0"/>
              <a:t>被聘教师具有以下职责任务：</a:t>
            </a:r>
            <a:endParaRPr lang="zh-CN" altLang="en-US" sz="6400" dirty="0" smtClean="0"/>
          </a:p>
          <a:p>
            <a:pPr>
              <a:buNone/>
            </a:pPr>
            <a:r>
              <a:rPr lang="en-US" sz="6400" dirty="0" smtClean="0"/>
              <a:t>	1</a:t>
            </a:r>
            <a:r>
              <a:rPr lang="zh-CN" altLang="en-US" sz="6400" dirty="0" smtClean="0"/>
              <a:t>、根据远程网站课件情况，教给学生网上点播课件学习方法；</a:t>
            </a:r>
            <a:endParaRPr lang="zh-CN" altLang="en-US" sz="6400" dirty="0" smtClean="0"/>
          </a:p>
          <a:p>
            <a:pPr>
              <a:buNone/>
            </a:pPr>
            <a:r>
              <a:rPr lang="en-US" sz="6400" dirty="0" smtClean="0"/>
              <a:t>	2</a:t>
            </a:r>
            <a:r>
              <a:rPr lang="zh-CN" altLang="en-US" sz="6400" dirty="0" smtClean="0"/>
              <a:t>、根据课程内容，通过不同渠道，为学生解疑释惑，帮助学生完成本门课程的学习任务；</a:t>
            </a:r>
            <a:endParaRPr lang="zh-CN" altLang="en-US" sz="6400" dirty="0" smtClean="0"/>
          </a:p>
          <a:p>
            <a:pPr>
              <a:buNone/>
            </a:pPr>
            <a:r>
              <a:rPr lang="en-US" sz="6400" dirty="0" smtClean="0"/>
              <a:t>	3</a:t>
            </a:r>
            <a:r>
              <a:rPr lang="zh-CN" altLang="en-US" sz="6400" dirty="0" smtClean="0"/>
              <a:t>、学期开始后，按课表完成</a:t>
            </a:r>
            <a:r>
              <a:rPr lang="en-US" altLang="zh-CN" sz="6400" dirty="0" smtClean="0"/>
              <a:t>10</a:t>
            </a:r>
            <a:r>
              <a:rPr lang="zh-CN" altLang="en-US" sz="6400" dirty="0" smtClean="0"/>
              <a:t>个小时的在线答疑任务；</a:t>
            </a:r>
            <a:endParaRPr lang="zh-CN" altLang="en-US" sz="6400" dirty="0" smtClean="0"/>
          </a:p>
          <a:p>
            <a:pPr>
              <a:buNone/>
            </a:pPr>
            <a:r>
              <a:rPr lang="en-US" sz="6400" dirty="0" smtClean="0"/>
              <a:t>	4</a:t>
            </a:r>
            <a:r>
              <a:rPr lang="zh-CN" altLang="en-US" sz="6400" dirty="0" smtClean="0"/>
              <a:t>、网上回答学生的疑问留言，时间控制在</a:t>
            </a:r>
            <a:r>
              <a:rPr lang="en-US" sz="6400" dirty="0" smtClean="0"/>
              <a:t>1</a:t>
            </a:r>
            <a:r>
              <a:rPr lang="zh-CN" altLang="en-US" sz="6400" dirty="0" smtClean="0"/>
              <a:t>周之内；</a:t>
            </a:r>
            <a:endParaRPr lang="zh-CN" altLang="en-US" sz="6400" dirty="0" smtClean="0"/>
          </a:p>
          <a:p>
            <a:pPr>
              <a:buNone/>
            </a:pPr>
            <a:r>
              <a:rPr lang="en-US" sz="6400" dirty="0" smtClean="0"/>
              <a:t>	5</a:t>
            </a:r>
            <a:r>
              <a:rPr lang="zh-CN" altLang="en-US" sz="6400" dirty="0" smtClean="0"/>
              <a:t>、批改作业，并在期末为每名学生给出平时成绩。</a:t>
            </a:r>
            <a:endParaRPr lang="zh-CN" altLang="en-US" sz="6400" dirty="0" smtClean="0"/>
          </a:p>
          <a:p>
            <a:pPr>
              <a:buNone/>
            </a:pPr>
            <a:r>
              <a:rPr lang="zh-CN" altLang="en-US" sz="6400" dirty="0" smtClean="0"/>
              <a:t>三、工作量计算</a:t>
            </a:r>
            <a:endParaRPr lang="zh-CN" altLang="en-US" sz="6400" dirty="0" smtClean="0"/>
          </a:p>
          <a:p>
            <a:pPr>
              <a:buNone/>
            </a:pPr>
            <a:r>
              <a:rPr lang="en-US" altLang="zh-CN" sz="6400" dirty="0" smtClean="0"/>
              <a:t>	</a:t>
            </a:r>
            <a:r>
              <a:rPr lang="zh-CN" altLang="en-US" sz="6400" dirty="0" smtClean="0"/>
              <a:t>辅导老师在规定的时间内圆满完成辅导任务，参考函授生面授工作量计算办法，记取</a:t>
            </a:r>
            <a:r>
              <a:rPr lang="en-US" sz="6400" dirty="0" smtClean="0"/>
              <a:t>10</a:t>
            </a:r>
            <a:r>
              <a:rPr lang="zh-CN" altLang="en-US" sz="6400" dirty="0" smtClean="0"/>
              <a:t>学时教学工作量。</a:t>
            </a:r>
            <a:endParaRPr lang="zh-CN" altLang="en-US" sz="6400" dirty="0" smtClean="0"/>
          </a:p>
          <a:p>
            <a:pPr>
              <a:buNone/>
            </a:pPr>
            <a:r>
              <a:rPr lang="en-US" sz="6400" dirty="0" smtClean="0"/>
              <a:t>	               					</a:t>
            </a:r>
            <a:endParaRPr lang="en-US" sz="6400" dirty="0" smtClean="0"/>
          </a:p>
          <a:p>
            <a:pPr>
              <a:buNone/>
            </a:pPr>
            <a:r>
              <a:rPr lang="en-US" altLang="zh-CN" sz="6400" dirty="0" smtClean="0"/>
              <a:t>							</a:t>
            </a:r>
            <a:r>
              <a:rPr lang="zh-CN" altLang="en-US" sz="6400" dirty="0" smtClean="0"/>
              <a:t>山东科技大学继续教育学院</a:t>
            </a:r>
            <a:r>
              <a:rPr lang="en-US" altLang="zh-CN" sz="6400" dirty="0" smtClean="0"/>
              <a:t>							</a:t>
            </a:r>
            <a:r>
              <a:rPr lang="en-US" sz="6400" dirty="0" smtClean="0"/>
              <a:t>2015</a:t>
            </a:r>
            <a:r>
              <a:rPr lang="zh-CN" altLang="en-US" sz="6400" dirty="0" smtClean="0"/>
              <a:t>年</a:t>
            </a:r>
            <a:r>
              <a:rPr lang="en-US" sz="6400" dirty="0" smtClean="0"/>
              <a:t>6</a:t>
            </a:r>
            <a:r>
              <a:rPr lang="zh-CN" altLang="en-US" sz="6400" dirty="0" smtClean="0"/>
              <a:t>月</a:t>
            </a:r>
            <a:r>
              <a:rPr lang="en-US" sz="6400" dirty="0" smtClean="0"/>
              <a:t>8</a:t>
            </a:r>
            <a:r>
              <a:rPr lang="zh-CN" altLang="en-US" sz="6400" dirty="0" smtClean="0"/>
              <a:t>日</a:t>
            </a:r>
            <a:endParaRPr lang="zh-CN" altLang="en-US" sz="6400" dirty="0" smtClean="0"/>
          </a:p>
          <a:p>
            <a:endParaRPr lang="zh-CN" altLang="en-US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录入辅导教师信息（教师信息维护）</a:t>
            </a:r>
            <a:endParaRPr lang="zh-CN" altLang="en-US" sz="36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内容占位符 3" descr="教师信息维护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远程教学平台登录及学习方法说明</a:t>
            </a:r>
            <a:br>
              <a:rPr lang="en-US" altLang="zh-CN" dirty="0" smtClean="0"/>
            </a:br>
            <a:r>
              <a:rPr lang="zh-CN" altLang="en-US" dirty="0" smtClean="0"/>
              <a:t>（学生账户）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一、登录学院网站</a:t>
            </a:r>
            <a:r>
              <a:rPr lang="en-US" altLang="zh-CN" sz="2000" dirty="0" smtClean="0">
                <a:hlinkClick r:id="rId1"/>
              </a:rPr>
              <a:t>http://cj.sdust.edu.cn/</a:t>
            </a:r>
            <a:r>
              <a:rPr lang="zh-CN" altLang="en-US" sz="2000" dirty="0" smtClean="0"/>
              <a:t>，在网页的左上角点击“学生登录”，利用本人学习账号登录平台，如图所示：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>
              <a:buNone/>
            </a:pPr>
            <a:endParaRPr lang="zh-CN" altLang="en-US" sz="2000" dirty="0"/>
          </a:p>
        </p:txBody>
      </p:sp>
      <p:pic>
        <p:nvPicPr>
          <p:cNvPr id="5" name="图片 4" descr="学生登录入口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500306"/>
            <a:ext cx="7286676" cy="409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二、用户登录对话框如下图所示，输入“用户名”、“密码”即可登录，具体用户名及密码请到“招生学籍”模块中查询。登录后请修改密码，并牢记账号及密码，以备学习。</a:t>
            </a:r>
            <a:endParaRPr lang="zh-CN" altLang="en-US" sz="2000" dirty="0"/>
          </a:p>
        </p:txBody>
      </p:sp>
      <p:pic>
        <p:nvPicPr>
          <p:cNvPr id="4" name="图片 3" descr="学生登录入口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34" y="1500174"/>
            <a:ext cx="7954919" cy="369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0"/>
          <p:cNvSpPr>
            <a:spLocks noEditPoints="1" noChangeArrowheads="1"/>
          </p:cNvSpPr>
          <p:nvPr/>
        </p:nvSpPr>
        <p:spPr bwMode="auto">
          <a:xfrm rot="20241944">
            <a:off x="1508175" y="1933579"/>
            <a:ext cx="6199086" cy="3881027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FFF4C9"/>
              </a:gs>
              <a:gs pos="100000">
                <a:srgbClr val="FFCC00"/>
              </a:gs>
            </a:gsLst>
            <a:lin ang="0" scaled="1"/>
          </a:gradFill>
          <a:ln w="0">
            <a:noFill/>
            <a:round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15328" cy="857256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一、主办高校成人教学主要内容</a:t>
            </a:r>
            <a:endParaRPr lang="zh-CN" alt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5348951">
            <a:off x="4068763" y="5035550"/>
            <a:ext cx="1223962" cy="7143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5604742">
            <a:off x="3359151" y="3121025"/>
            <a:ext cx="1871662" cy="7143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20227198">
            <a:off x="5124450" y="3076575"/>
            <a:ext cx="1871663" cy="7143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652213">
            <a:off x="4824413" y="4221163"/>
            <a:ext cx="1871662" cy="7143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18996197">
            <a:off x="2339975" y="4797425"/>
            <a:ext cx="1871663" cy="7143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89163" y="3957638"/>
            <a:ext cx="1871662" cy="7143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grpSp>
        <p:nvGrpSpPr>
          <p:cNvPr id="11" name="Group 11"/>
          <p:cNvGrpSpPr/>
          <p:nvPr/>
        </p:nvGrpSpPr>
        <p:grpSpPr bwMode="auto">
          <a:xfrm>
            <a:off x="3286116" y="2928934"/>
            <a:ext cx="2428875" cy="1917700"/>
            <a:chOff x="1701" y="1979"/>
            <a:chExt cx="1530" cy="1208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flipV="1">
              <a:off x="1701" y="1979"/>
              <a:ext cx="1530" cy="1208"/>
            </a:xfrm>
            <a:custGeom>
              <a:avLst/>
              <a:gdLst/>
              <a:ahLst/>
              <a:cxnLst>
                <a:cxn ang="0">
                  <a:pos x="10764" y="18088"/>
                </a:cxn>
                <a:cxn ang="0">
                  <a:pos x="3511" y="10800"/>
                </a:cxn>
                <a:cxn ang="0">
                  <a:pos x="10800" y="3511"/>
                </a:cxn>
                <a:cxn ang="0">
                  <a:pos x="18089" y="10800"/>
                </a:cxn>
                <a:cxn ang="0">
                  <a:pos x="10835" y="18088"/>
                </a:cxn>
                <a:cxn ang="0">
                  <a:pos x="10853" y="21599"/>
                </a:cxn>
                <a:cxn ang="0">
                  <a:pos x="21600" y="10800"/>
                </a:cxn>
                <a:cxn ang="0">
                  <a:pos x="10800" y="0"/>
                </a:cxn>
                <a:cxn ang="0">
                  <a:pos x="0" y="10800"/>
                </a:cxn>
                <a:cxn ang="0">
                  <a:pos x="10746" y="21599"/>
                </a:cxn>
                <a:cxn ang="0">
                  <a:pos x="10764" y="18088"/>
                </a:cxn>
              </a:cxnLst>
              <a:rect l="0" t="0" r="r" b="b"/>
              <a:pathLst>
                <a:path w="21600" h="21600">
                  <a:moveTo>
                    <a:pt x="10764" y="18088"/>
                  </a:moveTo>
                  <a:cubicBezTo>
                    <a:pt x="6752" y="18069"/>
                    <a:pt x="3511" y="14811"/>
                    <a:pt x="3511" y="10800"/>
                  </a:cubicBezTo>
                  <a:cubicBezTo>
                    <a:pt x="3511" y="6774"/>
                    <a:pt x="6774" y="3511"/>
                    <a:pt x="10800" y="3511"/>
                  </a:cubicBezTo>
                  <a:cubicBezTo>
                    <a:pt x="14825" y="3511"/>
                    <a:pt x="18089" y="6774"/>
                    <a:pt x="18089" y="10800"/>
                  </a:cubicBezTo>
                  <a:cubicBezTo>
                    <a:pt x="18089" y="14811"/>
                    <a:pt x="14847" y="18069"/>
                    <a:pt x="10835" y="18088"/>
                  </a:cubicBezTo>
                  <a:lnTo>
                    <a:pt x="10853" y="21599"/>
                  </a:lnTo>
                  <a:cubicBezTo>
                    <a:pt x="16797" y="21570"/>
                    <a:pt x="21600" y="167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43"/>
                    <a:pt x="4802" y="21570"/>
                    <a:pt x="10746" y="21599"/>
                  </a:cubicBezTo>
                  <a:lnTo>
                    <a:pt x="10764" y="1808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5000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>
              <a:noFill/>
              <a:round/>
            </a:ln>
            <a:scene3d>
              <a:camera prst="legacyPerspectiveBottom">
                <a:rot lat="20399999" lon="60000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/>
            <a:p>
              <a:endParaRPr lang="zh-CN" altLang="en-US" sz="180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 rot="-874876">
              <a:off x="1989" y="2383"/>
              <a:ext cx="998" cy="544"/>
            </a:xfrm>
            <a:prstGeom prst="ellipse">
              <a:avLst/>
            </a:prstGeom>
            <a:gradFill rotWithShape="0">
              <a:gsLst>
                <a:gs pos="0">
                  <a:srgbClr val="BDCE8E">
                    <a:gamma/>
                    <a:tint val="5882"/>
                    <a:invGamma/>
                  </a:srgbClr>
                </a:gs>
                <a:gs pos="100000">
                  <a:srgbClr val="BDCE8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  <a:buFontTx/>
                <a:buNone/>
                <a:defRPr/>
              </a:pPr>
              <a:endParaRPr kumimoji="1" lang="ko-KR" alt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714744" y="1928802"/>
            <a:ext cx="714380" cy="714380"/>
          </a:xfrm>
          <a:prstGeom prst="ellipse">
            <a:avLst/>
          </a:prstGeom>
          <a:gradFill rotWithShape="0">
            <a:gsLst>
              <a:gs pos="0">
                <a:srgbClr val="C68DFF"/>
              </a:gs>
              <a:gs pos="100000">
                <a:srgbClr val="47335C"/>
              </a:gs>
            </a:gsLst>
            <a:path path="rect">
              <a:fillToRect r="100000" b="10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ko-KR" sz="1800">
              <a:solidFill>
                <a:srgbClr val="FFFFFF"/>
              </a:solidFill>
              <a:latin typeface="HY견고딕"/>
              <a:ea typeface="HY견고딕"/>
              <a:cs typeface="HY견고딕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 rot="18924162">
            <a:off x="3680716" y="1947772"/>
            <a:ext cx="606777" cy="355402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1643042" y="3714752"/>
            <a:ext cx="714380" cy="714380"/>
            <a:chOff x="587" y="2086"/>
            <a:chExt cx="779" cy="780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587" y="2086"/>
              <a:ext cx="779" cy="780"/>
            </a:xfrm>
            <a:prstGeom prst="ellipse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374A00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endParaRPr lang="en-US" altLang="ko-KR" sz="1800">
                <a:solidFill>
                  <a:srgbClr val="FFFFFF"/>
                </a:solidFill>
                <a:latin typeface="HY견고딕"/>
                <a:ea typeface="HY견고딕"/>
                <a:cs typeface="HY견고딕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 rot="-2675838">
              <a:off x="619" y="2200"/>
              <a:ext cx="279" cy="16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endParaRPr lang="en-US" altLang="zh-CN" sz="2000" b="1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19" name="Group 19"/>
          <p:cNvGrpSpPr/>
          <p:nvPr/>
        </p:nvGrpSpPr>
        <p:grpSpPr bwMode="auto">
          <a:xfrm>
            <a:off x="2071670" y="5286388"/>
            <a:ext cx="785818" cy="714380"/>
            <a:chOff x="1929" y="3436"/>
            <a:chExt cx="835" cy="836"/>
          </a:xfrm>
        </p:grpSpPr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929" y="3436"/>
              <a:ext cx="835" cy="836"/>
            </a:xfrm>
            <a:prstGeom prst="ellipse">
              <a:avLst/>
            </a:prstGeom>
            <a:gradFill rotWithShape="0">
              <a:gsLst>
                <a:gs pos="0">
                  <a:srgbClr val="FF99CC"/>
                </a:gs>
                <a:gs pos="100000">
                  <a:srgbClr val="5C374A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endParaRPr lang="en-US" altLang="ko-KR" sz="1800">
                <a:solidFill>
                  <a:srgbClr val="FFFFFF"/>
                </a:solidFill>
                <a:latin typeface="HY견고딕"/>
                <a:ea typeface="HY견고딕"/>
                <a:cs typeface="HY견고딕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 rot="-2675838">
              <a:off x="1964" y="3559"/>
              <a:ext cx="299" cy="17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endParaRPr lang="en-US" altLang="zh-CN" sz="2000" b="1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786578" y="2285992"/>
            <a:ext cx="727094" cy="736592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5C0025"/>
              </a:gs>
            </a:gsLst>
            <a:path path="rect">
              <a:fillToRect r="100000" b="10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ko-KR" sz="1800">
              <a:solidFill>
                <a:srgbClr val="FFFFFF"/>
              </a:solidFill>
              <a:latin typeface="HY견고딕"/>
              <a:ea typeface="HY견고딕"/>
              <a:cs typeface="HY견고딕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 rot="18924162">
            <a:off x="6756552" y="2351876"/>
            <a:ext cx="384106" cy="478981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094963" y="4281681"/>
            <a:ext cx="715978" cy="725496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5375C"/>
              </a:gs>
            </a:gsLst>
            <a:path path="rect">
              <a:fillToRect r="100000" b="10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ko-KR" sz="1800">
              <a:solidFill>
                <a:srgbClr val="FFFFFF"/>
              </a:solidFill>
              <a:latin typeface="HY견고딕"/>
              <a:ea typeface="HY견고딕"/>
              <a:cs typeface="HY견고딕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 rot="18924162">
            <a:off x="6033042" y="4361049"/>
            <a:ext cx="546100" cy="3159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 rot="18924162">
            <a:off x="4564562" y="5844428"/>
            <a:ext cx="400050" cy="14287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572000" y="5500702"/>
            <a:ext cx="714380" cy="72392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 w="9525">
            <a:noFill/>
            <a:round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ko-KR" altLang="en-US" sz="1800">
              <a:solidFill>
                <a:srgbClr val="FFFFFF"/>
              </a:solidFill>
              <a:latin typeface="HY견고딕"/>
              <a:ea typeface="HY견고딕"/>
              <a:cs typeface="HY견고딕"/>
            </a:endParaRP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2143108" y="1428736"/>
            <a:ext cx="31432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、组织实施教学过程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 rot="18924162">
            <a:off x="4461406" y="5575496"/>
            <a:ext cx="546100" cy="3159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pPr algn="ctr" latinLnBrk="1">
              <a:spcBef>
                <a:spcPct val="0"/>
              </a:spcBef>
            </a:pPr>
            <a:endParaRPr lang="en-US" altLang="zh-CN" sz="20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gray">
          <a:xfrm>
            <a:off x="3214678" y="3571876"/>
            <a:ext cx="265970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</a:rPr>
              <a:t>成人教学主要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</a:rPr>
              <a:t>内容</a:t>
            </a:r>
            <a:endParaRPr lang="en-US" altLang="zh-C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6643702" y="3071810"/>
            <a:ext cx="19002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、教材征订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6643702" y="5000636"/>
            <a:ext cx="250029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期中教学检查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3857620" y="6286520"/>
            <a:ext cx="54292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、远程教学平台及教学服务平台管理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0" y="6000768"/>
            <a:ext cx="37146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、评选优秀学生及毕业生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214282" y="3143248"/>
            <a:ext cx="25003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、制定教学计划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214282" y="3143248"/>
            <a:ext cx="2571768" cy="50006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357950" y="3071810"/>
            <a:ext cx="2571768" cy="50006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071670" y="1428736"/>
            <a:ext cx="3429024" cy="50006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0" y="6000768"/>
            <a:ext cx="3643306" cy="50006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572232" y="5000636"/>
            <a:ext cx="2571768" cy="50006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3857588" y="6286520"/>
            <a:ext cx="5286412" cy="42862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三、登录成功后，出现点播学习功能窗口，系统根据学员专业及教学年度列出学习的课程，请学员点播学习。</a:t>
            </a:r>
            <a:endParaRPr lang="zh-CN" altLang="en-US" sz="2000" dirty="0"/>
          </a:p>
        </p:txBody>
      </p:sp>
      <p:pic>
        <p:nvPicPr>
          <p:cNvPr id="5" name="图片 4" descr="学生账号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24" y="1857364"/>
            <a:ext cx="7643834" cy="4299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85729"/>
            <a:ext cx="8286808" cy="1571636"/>
          </a:xfrm>
        </p:spPr>
        <p:txBody>
          <a:bodyPr>
            <a:normAutofit lnSpcReduction="10000"/>
          </a:bodyPr>
          <a:lstStyle/>
          <a:p>
            <a:r>
              <a:rPr lang="zh-CN" altLang="en-US" sz="2000" dirty="0" smtClean="0"/>
              <a:t>四、点击其中一门课程，进入该课程学习总览页面。可点击“课程学习”，进行视频学习。可点击“进入论坛”，在论坛中发帖与老师或同学交流，同时取得发帖成绩。可点击“视音频答疑”，在安排好的时间内与辅导教师进行答疑交流。</a:t>
            </a:r>
            <a:endParaRPr lang="en-US" altLang="zh-CN" sz="2000" dirty="0" smtClean="0"/>
          </a:p>
          <a:p>
            <a:r>
              <a:rPr lang="zh-CN" altLang="en-US" sz="2000" dirty="0" smtClean="0"/>
              <a:t>以上学习活动进行后可取得对应的平时成绩！</a:t>
            </a:r>
            <a:endParaRPr lang="zh-CN" altLang="en-US" sz="2000" dirty="0"/>
          </a:p>
        </p:txBody>
      </p:sp>
      <p:pic>
        <p:nvPicPr>
          <p:cNvPr id="4" name="图片 3" descr="学生账号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42910" y="2000240"/>
            <a:ext cx="7874023" cy="442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五、形成性考试成绩及记录</a:t>
            </a:r>
            <a:endParaRPr lang="en-US" altLang="zh-CN" sz="2000" dirty="0" smtClean="0"/>
          </a:p>
          <a:p>
            <a:r>
              <a:rPr lang="zh-CN" altLang="en-US" sz="2000" dirty="0" smtClean="0"/>
              <a:t>只要学生通过平台进行学习，平台会自动记录学习过程并产生日常成绩。学生最终成绩的构成如下：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4" name="图片 3" descr="学生账号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596" y="1714488"/>
            <a:ext cx="8382059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000" smtClean="0"/>
              <a:t>六、课程</a:t>
            </a:r>
            <a:r>
              <a:rPr lang="zh-CN" altLang="en-US" sz="2000" dirty="0" smtClean="0"/>
              <a:t>业务</a:t>
            </a:r>
            <a:endParaRPr lang="zh-CN" altLang="en-US" sz="2000" dirty="0"/>
          </a:p>
        </p:txBody>
      </p:sp>
      <p:pic>
        <p:nvPicPr>
          <p:cNvPr id="4" name="图片 3" descr="课程业务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472" y="1000108"/>
            <a:ext cx="8128025" cy="4572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115328" cy="581772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二、函授站（点）教学主要内容</a:t>
            </a:r>
            <a:endParaRPr lang="zh-CN" altLang="en-US" sz="3600" dirty="0" smtClean="0"/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857356" y="2000240"/>
            <a:ext cx="67151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、组织学生通过远程教学平台进行网上学习，安排辅导答疑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500298" y="4000504"/>
            <a:ext cx="507209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、进行期中教学检查，提交相关检查材料</a:t>
            </a:r>
            <a:endParaRPr lang="en-US" altLang="zh-CN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3062" name="AutoShape 6"/>
          <p:cNvSpPr>
            <a:spLocks noChangeArrowheads="1"/>
          </p:cNvSpPr>
          <p:nvPr/>
        </p:nvSpPr>
        <p:spPr bwMode="ltGray">
          <a:xfrm rot="5400000">
            <a:off x="-2224087" y="1584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zh-CN" altLang="en-US" sz="18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 rot="5400000" flipH="1">
            <a:off x="-1816893" y="2018506"/>
            <a:ext cx="4032250" cy="3929063"/>
          </a:xfrm>
          <a:custGeom>
            <a:avLst/>
            <a:gdLst/>
            <a:ahLst/>
            <a:cxnLst>
              <a:cxn ang="0">
                <a:pos x="10744" y="10800"/>
              </a:cxn>
              <a:cxn ang="0">
                <a:pos x="10800" y="10744"/>
              </a:cxn>
              <a:cxn ang="0">
                <a:pos x="10856" y="10799"/>
              </a:cxn>
              <a:cxn ang="0">
                <a:pos x="21600" y="10800"/>
              </a:cxn>
              <a:cxn ang="0">
                <a:pos x="10800" y="0"/>
              </a:cxn>
              <a:cxn ang="0">
                <a:pos x="0" y="10800"/>
              </a:cxn>
              <a:cxn ang="0">
                <a:pos x="10744" y="10800"/>
              </a:cxn>
            </a:cxnLst>
            <a:rect l="0" t="0" r="r" b="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FF00FF">
                  <a:alpha val="62000"/>
                </a:srgbClr>
              </a:gs>
              <a:gs pos="100000">
                <a:srgbClr val="FFFFFF"/>
              </a:gs>
            </a:gsLst>
            <a:lin ang="5400000" scaled="1"/>
          </a:gradFill>
          <a:ln w="0">
            <a:noFill/>
            <a:round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1511" name="AutoShape 8"/>
          <p:cNvSpPr>
            <a:spLocks noChangeArrowheads="1"/>
          </p:cNvSpPr>
          <p:nvPr/>
        </p:nvSpPr>
        <p:spPr bwMode="auto">
          <a:xfrm>
            <a:off x="2000232" y="2000240"/>
            <a:ext cx="6429420" cy="42862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zh-CN" altLang="zh-CN" sz="18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1646238" y="2019300"/>
            <a:ext cx="381000" cy="381000"/>
            <a:chOff x="2078" y="1680"/>
            <a:chExt cx="1615" cy="1615"/>
          </a:xfrm>
        </p:grpSpPr>
        <p:sp>
          <p:nvSpPr>
            <p:cNvPr id="21513" name="Oval 10"/>
            <p:cNvSpPr>
              <a:spLocks noChangeArrowheads="1"/>
            </p:cNvSpPr>
            <p:nvPr/>
          </p:nvSpPr>
          <p:spPr bwMode="auto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>
              <a:noFill/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21514" name="Oval 11"/>
            <p:cNvSpPr>
              <a:spLocks noChangeArrowheads="1"/>
            </p:cNvSpPr>
            <p:nvPr/>
          </p:nvSpPr>
          <p:spPr bwMode="auto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73068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1516" name="Oval 13"/>
            <p:cNvSpPr>
              <a:spLocks noChangeArrowheads="1"/>
            </p:cNvSpPr>
            <p:nvPr/>
          </p:nvSpPr>
          <p:spPr bwMode="auto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73070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1518" name="Oval 15"/>
            <p:cNvSpPr>
              <a:spLocks noChangeArrowheads="1"/>
            </p:cNvSpPr>
            <p:nvPr/>
          </p:nvSpPr>
          <p:spPr bwMode="auto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>
              <a:noFill/>
              <a:rou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</p:grpSp>
      <p:sp>
        <p:nvSpPr>
          <p:cNvPr id="21519" name="AutoShape 16"/>
          <p:cNvSpPr>
            <a:spLocks noChangeArrowheads="1"/>
          </p:cNvSpPr>
          <p:nvPr/>
        </p:nvSpPr>
        <p:spPr bwMode="auto">
          <a:xfrm>
            <a:off x="2643174" y="2928934"/>
            <a:ext cx="2143140" cy="500066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</a:ln>
        </p:spPr>
        <p:txBody>
          <a:bodyPr wrap="none" anchor="ctr"/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、征订教材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3" name="Group 17"/>
          <p:cNvGrpSpPr/>
          <p:nvPr/>
        </p:nvGrpSpPr>
        <p:grpSpPr bwMode="auto">
          <a:xfrm>
            <a:off x="2246313" y="2981325"/>
            <a:ext cx="381000" cy="381000"/>
            <a:chOff x="2078" y="1680"/>
            <a:chExt cx="1615" cy="1615"/>
          </a:xfrm>
        </p:grpSpPr>
        <p:sp>
          <p:nvSpPr>
            <p:cNvPr id="21521" name="Oval 18"/>
            <p:cNvSpPr>
              <a:spLocks noChangeArrowheads="1"/>
            </p:cNvSpPr>
            <p:nvPr/>
          </p:nvSpPr>
          <p:spPr bwMode="auto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>
              <a:noFill/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21522" name="Oval 19"/>
            <p:cNvSpPr>
              <a:spLocks noChangeArrowheads="1"/>
            </p:cNvSpPr>
            <p:nvPr/>
          </p:nvSpPr>
          <p:spPr bwMode="auto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73076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1524" name="Oval 21"/>
            <p:cNvSpPr>
              <a:spLocks noChangeArrowheads="1"/>
            </p:cNvSpPr>
            <p:nvPr/>
          </p:nvSpPr>
          <p:spPr bwMode="auto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73078" name="Oval 2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1526" name="Oval 23"/>
            <p:cNvSpPr>
              <a:spLocks noChangeArrowheads="1"/>
            </p:cNvSpPr>
            <p:nvPr/>
          </p:nvSpPr>
          <p:spPr bwMode="auto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>
              <a:noFill/>
              <a:rou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</p:grpSp>
      <p:sp>
        <p:nvSpPr>
          <p:cNvPr id="21527" name="AutoShape 24"/>
          <p:cNvSpPr>
            <a:spLocks noChangeArrowheads="1"/>
          </p:cNvSpPr>
          <p:nvPr/>
        </p:nvSpPr>
        <p:spPr bwMode="auto">
          <a:xfrm>
            <a:off x="2714612" y="3929066"/>
            <a:ext cx="5214974" cy="500066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</a:endParaRP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2344738" y="3981450"/>
            <a:ext cx="355600" cy="381000"/>
            <a:chOff x="2078" y="1680"/>
            <a:chExt cx="1615" cy="1615"/>
          </a:xfrm>
        </p:grpSpPr>
        <p:sp>
          <p:nvSpPr>
            <p:cNvPr id="21529" name="Oval 26"/>
            <p:cNvSpPr>
              <a:spLocks noChangeArrowheads="1"/>
            </p:cNvSpPr>
            <p:nvPr/>
          </p:nvSpPr>
          <p:spPr bwMode="auto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>
              <a:noFill/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21530" name="Oval 27"/>
            <p:cNvSpPr>
              <a:spLocks noChangeArrowheads="1"/>
            </p:cNvSpPr>
            <p:nvPr/>
          </p:nvSpPr>
          <p:spPr bwMode="auto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73084" name="Oval 28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1532" name="Oval 29"/>
            <p:cNvSpPr>
              <a:spLocks noChangeArrowheads="1"/>
            </p:cNvSpPr>
            <p:nvPr/>
          </p:nvSpPr>
          <p:spPr bwMode="auto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73086" name="Oval 30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1534" name="Oval 31"/>
            <p:cNvSpPr>
              <a:spLocks noChangeArrowheads="1"/>
            </p:cNvSpPr>
            <p:nvPr/>
          </p:nvSpPr>
          <p:spPr bwMode="auto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>
              <a:noFill/>
              <a:rou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</p:grpSp>
      <p:sp>
        <p:nvSpPr>
          <p:cNvPr id="21535" name="AutoShape 33"/>
          <p:cNvSpPr>
            <a:spLocks noChangeArrowheads="1"/>
          </p:cNvSpPr>
          <p:nvPr/>
        </p:nvSpPr>
        <p:spPr bwMode="auto">
          <a:xfrm>
            <a:off x="1714480" y="5715016"/>
            <a:ext cx="6786610" cy="55405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</a:endParaRPr>
          </a:p>
        </p:txBody>
      </p:sp>
      <p:grpSp>
        <p:nvGrpSpPr>
          <p:cNvPr id="5" name="Group 34"/>
          <p:cNvGrpSpPr/>
          <p:nvPr/>
        </p:nvGrpSpPr>
        <p:grpSpPr bwMode="auto">
          <a:xfrm>
            <a:off x="1331913" y="5764213"/>
            <a:ext cx="381000" cy="381000"/>
            <a:chOff x="2078" y="1680"/>
            <a:chExt cx="1615" cy="1615"/>
          </a:xfrm>
        </p:grpSpPr>
        <p:sp>
          <p:nvSpPr>
            <p:cNvPr id="21537" name="Oval 35"/>
            <p:cNvSpPr>
              <a:spLocks noChangeArrowheads="1"/>
            </p:cNvSpPr>
            <p:nvPr/>
          </p:nvSpPr>
          <p:spPr bwMode="auto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>
              <a:noFill/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21538" name="Oval 36"/>
            <p:cNvSpPr>
              <a:spLocks noChangeArrowheads="1"/>
            </p:cNvSpPr>
            <p:nvPr/>
          </p:nvSpPr>
          <p:spPr bwMode="auto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73093" name="Oval 3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1540" name="Oval 38"/>
            <p:cNvSpPr>
              <a:spLocks noChangeArrowheads="1"/>
            </p:cNvSpPr>
            <p:nvPr/>
          </p:nvSpPr>
          <p:spPr bwMode="auto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73095" name="Oval 3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1542" name="Oval 40"/>
            <p:cNvSpPr>
              <a:spLocks noChangeArrowheads="1"/>
            </p:cNvSpPr>
            <p:nvPr/>
          </p:nvSpPr>
          <p:spPr bwMode="auto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3333FF"/>
                </a:gs>
                <a:gs pos="100000">
                  <a:srgbClr val="19197C"/>
                </a:gs>
              </a:gsLst>
              <a:lin ang="2700000" scaled="1"/>
            </a:gradFill>
            <a:ln w="38100">
              <a:noFill/>
              <a:rou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</p:grpSp>
      <p:sp>
        <p:nvSpPr>
          <p:cNvPr id="21543" name="AutoShape 41"/>
          <p:cNvSpPr>
            <a:spLocks noChangeArrowheads="1"/>
          </p:cNvSpPr>
          <p:nvPr/>
        </p:nvSpPr>
        <p:spPr bwMode="auto">
          <a:xfrm>
            <a:off x="2428861" y="4929198"/>
            <a:ext cx="3500461" cy="500066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</a:endParaRPr>
          </a:p>
        </p:txBody>
      </p:sp>
      <p:grpSp>
        <p:nvGrpSpPr>
          <p:cNvPr id="6" name="Group 42"/>
          <p:cNvGrpSpPr/>
          <p:nvPr/>
        </p:nvGrpSpPr>
        <p:grpSpPr bwMode="auto">
          <a:xfrm>
            <a:off x="2051050" y="4899025"/>
            <a:ext cx="381000" cy="381000"/>
            <a:chOff x="2078" y="1680"/>
            <a:chExt cx="1615" cy="1615"/>
          </a:xfrm>
        </p:grpSpPr>
        <p:sp>
          <p:nvSpPr>
            <p:cNvPr id="21545" name="Oval 43"/>
            <p:cNvSpPr>
              <a:spLocks noChangeArrowheads="1"/>
            </p:cNvSpPr>
            <p:nvPr/>
          </p:nvSpPr>
          <p:spPr bwMode="auto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>
              <a:noFill/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21546" name="Oval 44"/>
            <p:cNvSpPr>
              <a:spLocks noChangeArrowheads="1"/>
            </p:cNvSpPr>
            <p:nvPr/>
          </p:nvSpPr>
          <p:spPr bwMode="auto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73101" name="Oval 4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1548" name="Oval 46"/>
            <p:cNvSpPr>
              <a:spLocks noChangeArrowheads="1"/>
            </p:cNvSpPr>
            <p:nvPr/>
          </p:nvSpPr>
          <p:spPr bwMode="auto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73103" name="Oval 4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173104" name="Oval 4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rgbClr val="000000"/>
                </a:solidFill>
                <a:ea typeface="SimSun" pitchFamily="2" charset="-122"/>
              </a:endParaRPr>
            </a:p>
          </p:txBody>
        </p:sp>
      </p:grpSp>
      <p:sp>
        <p:nvSpPr>
          <p:cNvPr id="21551" name="Rectangle 49"/>
          <p:cNvSpPr>
            <a:spLocks noChangeArrowheads="1"/>
          </p:cNvSpPr>
          <p:nvPr/>
        </p:nvSpPr>
        <p:spPr bwMode="auto">
          <a:xfrm>
            <a:off x="2500298" y="4929198"/>
            <a:ext cx="237917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、组织评选优秀学生</a:t>
            </a:r>
            <a:endParaRPr lang="zh-CN" altLang="en-US" sz="18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52" name="Text Box 50"/>
          <p:cNvSpPr txBox="1">
            <a:spLocks noChangeArrowheads="1"/>
          </p:cNvSpPr>
          <p:nvPr/>
        </p:nvSpPr>
        <p:spPr bwMode="auto">
          <a:xfrm>
            <a:off x="1857356" y="5799139"/>
            <a:ext cx="67151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、填报山东省教学管理服务平台中的课程安排信息及考试信息</a:t>
            </a:r>
            <a:endParaRPr lang="zh-CN" altLang="en-US" sz="18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7158" y="2000240"/>
            <a:ext cx="492443" cy="4000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函授站（点）教学主要内容</a:t>
            </a:r>
            <a:endParaRPr lang="zh-CN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三、具体教学工作流程</a:t>
            </a:r>
            <a:endParaRPr lang="zh-CN" altLang="en-US" sz="3600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358246" cy="5781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034"/>
                <a:gridCol w="3976688"/>
                <a:gridCol w="3658524"/>
              </a:tblGrid>
              <a:tr h="35942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月份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学院教学工作任务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各函授站（点）教学工作任务</a:t>
                      </a:r>
                      <a:endParaRPr lang="zh-CN" altLang="en-US" dirty="0"/>
                    </a:p>
                  </a:txBody>
                  <a:tcPr/>
                </a:tc>
              </a:tr>
              <a:tr h="3055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dirty="0" smtClean="0"/>
                        <a:t>①收集整理本学期期中教学检查材料</a:t>
                      </a:r>
                      <a:endParaRPr lang="en-US" altLang="zh-CN" sz="1800" u="none" strike="noStrike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dirty="0" smtClean="0"/>
                        <a:t>②</a:t>
                      </a:r>
                      <a:r>
                        <a:rPr lang="zh-CN" altLang="en-US" sz="1800" u="none" strike="noStrike" dirty="0" smtClean="0"/>
                        <a:t>组织直属站老生面授及期中检查工作。</a:t>
                      </a:r>
                      <a:br>
                        <a:rPr lang="zh-CN" altLang="en-US" sz="1800" u="none" strike="noStrike" dirty="0" smtClean="0"/>
                      </a:br>
                      <a:r>
                        <a:rPr lang="zh-CN" altLang="en-US" sz="1800" u="none" strike="noStrike" kern="1200" dirty="0" smtClean="0"/>
                        <a:t>③</a:t>
                      </a:r>
                      <a:r>
                        <a:rPr lang="zh-CN" altLang="en-US" sz="1800" u="none" strike="noStrike" dirty="0" smtClean="0"/>
                        <a:t>撰写期末工作总结。</a:t>
                      </a:r>
                      <a:endParaRPr lang="en-US" altLang="zh-CN" sz="1800" u="none" strike="noStrike" kern="1200" dirty="0" smtClean="0"/>
                    </a:p>
                    <a:p>
                      <a:r>
                        <a:rPr lang="zh-CN" altLang="en-US" sz="1800" u="none" strike="noStrike" kern="1200" dirty="0" smtClean="0"/>
                        <a:t>在新生报到后，根据报到注册情况</a:t>
                      </a:r>
                      <a:endParaRPr lang="en-US" altLang="zh-CN" sz="1800" u="none" strike="noStrike" kern="1200" dirty="0" smtClean="0"/>
                    </a:p>
                    <a:p>
                      <a:r>
                        <a:rPr lang="zh-CN" altLang="en-US" sz="1800" u="none" strike="noStrike" kern="1200" dirty="0" smtClean="0"/>
                        <a:t>①</a:t>
                      </a:r>
                      <a:r>
                        <a:rPr lang="zh-CN" altLang="en-US" sz="1800" u="none" strike="noStrike" kern="1200" dirty="0" smtClean="0">
                          <a:hlinkClick r:id="rId2" action="ppaction://hlinksldjump"/>
                        </a:rPr>
                        <a:t>进行网络教学平台教学计划的设置</a:t>
                      </a:r>
                      <a:endParaRPr lang="en-US" altLang="zh-CN" sz="1800" u="none" strike="noStrike" kern="1200" dirty="0" smtClean="0"/>
                    </a:p>
                    <a:p>
                      <a:r>
                        <a:rPr lang="zh-CN" altLang="en-US" sz="1800" u="none" strike="noStrike" kern="1200" dirty="0" smtClean="0"/>
                        <a:t>②</a:t>
                      </a:r>
                      <a:r>
                        <a:rPr lang="zh-CN" altLang="en-US" sz="1800" u="none" strike="noStrike" kern="1200" dirty="0" smtClean="0">
                          <a:hlinkClick r:id="rId3" action="ppaction://hlinksldjump"/>
                        </a:rPr>
                        <a:t>新学期开课计划管理</a:t>
                      </a:r>
                      <a:r>
                        <a:rPr lang="zh-CN" altLang="en-US" sz="1800" u="none" strike="noStrike" kern="1200" dirty="0" smtClean="0"/>
                        <a:t>及</a:t>
                      </a:r>
                      <a:r>
                        <a:rPr lang="zh-CN" altLang="en-US" sz="1800" u="none" strike="noStrike" kern="1200" dirty="0" smtClean="0">
                          <a:hlinkClick r:id="rId4" action="ppaction://hlinksldjump"/>
                        </a:rPr>
                        <a:t>集体选开课</a:t>
                      </a:r>
                      <a:r>
                        <a:rPr lang="zh-CN" altLang="en-US" sz="1800" u="none" strike="noStrike" kern="1200" dirty="0" smtClean="0"/>
                        <a:t>；</a:t>
                      </a:r>
                      <a:endParaRPr lang="en-US" altLang="zh-CN" sz="1800" u="none" strike="noStrike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dirty="0" smtClean="0"/>
                        <a:t>③教会学生登录远程教学平台方法和远程学习方法；</a:t>
                      </a:r>
                      <a:endParaRPr lang="en-US" altLang="zh-CN" sz="1800" u="none" strike="noStrike" kern="1200" dirty="0" smtClean="0"/>
                    </a:p>
                    <a:p>
                      <a:r>
                        <a:rPr lang="zh-CN" altLang="en-US" dirty="0" smtClean="0"/>
                        <a:t>④</a:t>
                      </a:r>
                      <a:r>
                        <a:rPr lang="zh-CN" altLang="en-US" sz="1800" u="none" strike="noStrike" kern="1200" dirty="0" smtClean="0"/>
                        <a:t>聘任新生网络学习课程辅导老师，安排辅导课程表并通知学生</a:t>
                      </a:r>
                      <a:endParaRPr lang="en-US" altLang="zh-CN" sz="1800" b="0" i="0" u="none" strike="noStrike" kern="1200" dirty="0" smtClean="0">
                        <a:solidFill>
                          <a:srgbClr val="0000FF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u="none" strike="noStrike" kern="1200" dirty="0" smtClean="0"/>
                        <a:t>①教会学生</a:t>
                      </a:r>
                      <a:r>
                        <a:rPr lang="zh-CN" altLang="en-US" sz="1800" u="none" strike="noStrike" kern="1200" dirty="0" smtClean="0">
                          <a:hlinkClick r:id="rId5" action="ppaction://hlinksldjump"/>
                        </a:rPr>
                        <a:t>登录远程教学平台方法和远程学习方法</a:t>
                      </a:r>
                      <a:r>
                        <a:rPr lang="zh-CN" altLang="en-US" sz="1800" u="none" strike="noStrike" kern="1200" dirty="0" smtClean="0"/>
                        <a:t>；</a:t>
                      </a:r>
                      <a:endParaRPr lang="en-US" altLang="zh-CN" sz="1800" u="none" strike="noStrike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dirty="0" smtClean="0"/>
                        <a:t>②聘任</a:t>
                      </a:r>
                      <a:r>
                        <a:rPr lang="zh-CN" altLang="en-US" sz="1800" u="none" strike="noStrike" kern="1200" dirty="0" smtClean="0">
                          <a:hlinkClick r:id="rId6" action="ppaction://hlinksldjump"/>
                        </a:rPr>
                        <a:t>网络学习课程辅导老师</a:t>
                      </a:r>
                      <a:r>
                        <a:rPr lang="zh-CN" altLang="en-US" sz="1800" u="none" strike="noStrike" kern="1200" dirty="0" smtClean="0"/>
                        <a:t>，安排辅导课程表并通知学生，并将</a:t>
                      </a:r>
                      <a:r>
                        <a:rPr lang="zh-CN" altLang="en-US" sz="1800" u="none" strike="noStrike" kern="1200" dirty="0" smtClean="0">
                          <a:hlinkClick r:id="rId7" action="ppaction://hlinksldjump"/>
                        </a:rPr>
                        <a:t>辅导老师资料录入教学平台</a:t>
                      </a:r>
                      <a:r>
                        <a:rPr lang="zh-CN" altLang="en-US" sz="1800" u="none" strike="noStrike" kern="1200" dirty="0" smtClean="0"/>
                        <a:t>中。</a:t>
                      </a:r>
                      <a:endParaRPr lang="en-US" altLang="zh-CN" sz="1800" u="none" strike="noStrike" kern="12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35942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月寒假放假</a:t>
                      </a:r>
                      <a:endParaRPr lang="zh-CN" alt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1941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kern="1200" dirty="0" smtClean="0"/>
                        <a:t>①</a:t>
                      </a:r>
                      <a:r>
                        <a:rPr lang="zh-CN" altLang="en-US" sz="1800" u="none" strike="noStrike" dirty="0" smtClean="0"/>
                        <a:t>编制秋季学期教学实施计划；</a:t>
                      </a:r>
                      <a:endParaRPr lang="en-US" altLang="zh-CN" sz="1800" u="none" strike="noStrike" dirty="0" smtClean="0"/>
                    </a:p>
                    <a:p>
                      <a:pPr algn="l" fontAlgn="ctr"/>
                      <a:r>
                        <a:rPr lang="zh-CN" altLang="en-US" sz="1800" u="none" strike="noStrike" kern="1200" dirty="0" smtClean="0"/>
                        <a:t>②督促学生进行网上学习。</a:t>
                      </a:r>
                      <a:endParaRPr lang="en-US" altLang="zh-CN" sz="1800" u="none" strike="noStrike" kern="1200" dirty="0" smtClean="0"/>
                    </a:p>
                    <a:p>
                      <a:pPr algn="l" fontAlgn="ctr"/>
                      <a:endParaRPr lang="zh-CN" altLang="en-US" sz="1800" u="none" strike="noStrik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dirty="0" smtClean="0"/>
                        <a:t>学院会根据报到注册情况将新生信息导入学院教学平台，编制新生学习账号和密码并发布到网站上以供查询</a:t>
                      </a:r>
                      <a:endParaRPr lang="en-US" altLang="zh-CN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kern="1200" dirty="0" smtClean="0"/>
                        <a:t>①</a:t>
                      </a:r>
                      <a:r>
                        <a:rPr lang="zh-CN" altLang="en-US" sz="1800" u="none" strike="noStrike" dirty="0" smtClean="0">
                          <a:hlinkClick r:id="rId8" action="ppaction://hlinksldjump"/>
                        </a:rPr>
                        <a:t>通知新生查询个人远程教学平台学习账号，并修改密码；</a:t>
                      </a:r>
                      <a:endParaRPr lang="en-US" altLang="zh-CN" sz="1800" u="none" strike="noStrike" dirty="0" smtClean="0"/>
                    </a:p>
                    <a:p>
                      <a:r>
                        <a:rPr lang="zh-CN" altLang="en-US" sz="1800" u="none" strike="noStrike" kern="1200" dirty="0" smtClean="0"/>
                        <a:t>②</a:t>
                      </a:r>
                      <a:r>
                        <a:rPr lang="zh-CN" altLang="en-US" sz="1800" u="none" strike="noStrike" dirty="0" smtClean="0"/>
                        <a:t>督促学生网上学习以获得平时成绩。</a:t>
                      </a:r>
                      <a:endParaRPr lang="zh-CN" altLang="en-US" sz="1800" u="none" strike="noStrike" kern="1200" dirty="0" smtClean="0"/>
                    </a:p>
                    <a:p>
                      <a:pPr algn="l" fontAlgn="ctr"/>
                      <a:endParaRPr lang="en-US" altLang="zh-CN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796908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三、具体教学工作流程（续）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03322" y="928670"/>
          <a:ext cx="8383520" cy="582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343"/>
                <a:gridCol w="3992166"/>
                <a:gridCol w="3707011"/>
              </a:tblGrid>
              <a:tr h="42076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月份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学院教学工作任务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各函授站（点）教学工作任务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663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dirty="0" smtClean="0"/>
                        <a:t>①</a:t>
                      </a:r>
                      <a:r>
                        <a:rPr lang="zh-CN" altLang="en-US" sz="1800" u="none" strike="noStrike" dirty="0" smtClean="0"/>
                        <a:t>落实秋季学期教学任务；</a:t>
                      </a:r>
                      <a:endParaRPr lang="zh-CN" altLang="en-US" sz="1800" u="none" strike="noStrike" dirty="0" smtClean="0"/>
                    </a:p>
                    <a:p>
                      <a:r>
                        <a:rPr lang="zh-CN" altLang="en-US" sz="1800" u="none" strike="noStrike" kern="1200" smtClean="0"/>
                        <a:t>②下发订教材通知，</a:t>
                      </a:r>
                      <a:r>
                        <a:rPr lang="zh-CN" altLang="en-US" sz="1800" kern="1200" smtClean="0"/>
                        <a:t>征订</a:t>
                      </a:r>
                      <a:r>
                        <a:rPr lang="zh-CN" altLang="en-US" sz="1800" kern="1200" dirty="0" smtClean="0"/>
                        <a:t>秋季学期教材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u="none" strike="noStrike" kern="1200" dirty="0" smtClean="0"/>
                        <a:t>①</a:t>
                      </a:r>
                      <a:r>
                        <a:rPr lang="zh-CN" altLang="en-US" sz="1800" kern="1200" dirty="0" smtClean="0"/>
                        <a:t>落实秋季学期教学任务；</a:t>
                      </a:r>
                      <a:endParaRPr lang="en-US" altLang="zh-CN" sz="18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dirty="0" smtClean="0"/>
                        <a:t>②提交秋季学期教材征订数量</a:t>
                      </a:r>
                      <a:endParaRPr lang="en-US" altLang="zh-CN" sz="1800" u="none" strike="noStrike" kern="1200" dirty="0" smtClean="0"/>
                    </a:p>
                  </a:txBody>
                  <a:tcPr/>
                </a:tc>
              </a:tr>
              <a:tr h="4488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dirty="0" smtClean="0"/>
                        <a:t>①</a:t>
                      </a:r>
                      <a:r>
                        <a:rPr lang="zh-CN" altLang="en-US" sz="1800" u="none" strike="noStrike" dirty="0" smtClean="0"/>
                        <a:t>组织填报省教学平台材料（上传新教学计划、指定班级教学计划、上传并审批教师信息、上传课程表、考试表等）；</a:t>
                      </a:r>
                      <a:endParaRPr lang="en-US" altLang="zh-CN" sz="1800" u="none" strike="noStrik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dirty="0" smtClean="0"/>
                        <a:t>②起草并分发学生评优工作文件</a:t>
                      </a:r>
                      <a:br>
                        <a:rPr lang="zh-CN" altLang="en-US" sz="1800" u="none" strike="noStrike" dirty="0" smtClean="0"/>
                      </a:br>
                      <a:r>
                        <a:rPr lang="zh-CN" altLang="en-US" sz="1800" u="none" strike="noStrike" kern="1200" dirty="0" smtClean="0"/>
                        <a:t>③</a:t>
                      </a:r>
                      <a:r>
                        <a:rPr lang="zh-CN" altLang="en-US" sz="1800" u="none" strike="noStrike" dirty="0" smtClean="0"/>
                        <a:t>起草春季学期期中教学检查文件，</a:t>
                      </a:r>
                      <a:r>
                        <a:rPr lang="zh-CN" altLang="en-US" sz="1800" u="none" strike="noStrike" kern="1200" dirty="0" smtClean="0"/>
                        <a:t>组织期中教学检查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u="none" strike="noStrike" kern="1200" dirty="0" smtClean="0"/>
                        <a:t>①</a:t>
                      </a:r>
                      <a:r>
                        <a:rPr lang="zh-CN" altLang="en-US" sz="1800" u="none" strike="noStrike" dirty="0" smtClean="0"/>
                        <a:t>填报省教学平台材料（函授站基础信息变动、上传并审批教师信息、上传课程表、考试表等）；</a:t>
                      </a:r>
                      <a:endParaRPr lang="en-US" altLang="zh-CN" sz="1800" u="none" strike="noStrike" dirty="0" smtClean="0"/>
                    </a:p>
                    <a:p>
                      <a:r>
                        <a:rPr lang="zh-CN" altLang="en-US" sz="1800" b="1" u="none" strike="noStrike" dirty="0" smtClean="0"/>
                        <a:t>具体填报方法见省教学管理服务平台填报培训</a:t>
                      </a:r>
                      <a:endParaRPr lang="en-US" altLang="zh-CN" sz="1800" b="1" u="none" strike="noStrike" dirty="0" smtClean="0"/>
                    </a:p>
                    <a:p>
                      <a:r>
                        <a:rPr lang="zh-CN" altLang="en-US" sz="1800" u="none" strike="noStrike" kern="1200" dirty="0" smtClean="0"/>
                        <a:t>②</a:t>
                      </a:r>
                      <a:r>
                        <a:rPr kumimoji="0" lang="zh-CN" alt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提交优秀学生、优秀毕业生等材料。</a:t>
                      </a:r>
                      <a:endParaRPr kumimoji="0" lang="en-US" altLang="zh-CN" sz="1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u="none" strike="noStrike" kern="1200" dirty="0" smtClean="0"/>
                        <a:t>③收到教学检查文件通知后，</a:t>
                      </a:r>
                      <a:r>
                        <a:rPr lang="zh-CN" altLang="en-US" sz="1800" kern="1200" dirty="0" smtClean="0"/>
                        <a:t>提交期中教学检查材料（教师聘任申请表、教师聘任汇总表、听课检查表、课程安排表等）</a:t>
                      </a:r>
                      <a:r>
                        <a:rPr lang="zh-CN" altLang="en-US" sz="1800" u="none" strike="noStrike" kern="1200" dirty="0" smtClean="0"/>
                        <a:t>。</a:t>
                      </a:r>
                      <a:r>
                        <a:rPr lang="en-US" altLang="zh-CN" sz="1800" u="none" strike="noStrike" kern="1200" dirty="0" smtClean="0"/>
                        <a:t>2015</a:t>
                      </a:r>
                      <a:r>
                        <a:rPr lang="zh-CN" altLang="en-US" sz="1800" u="none" strike="noStrike" kern="1200" dirty="0" smtClean="0"/>
                        <a:t>级以后的教学检查要求提交所聘任辅导教师相关材料。</a:t>
                      </a:r>
                      <a:endParaRPr lang="en-US" altLang="zh-CN" sz="1800" u="none" strike="noStrike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u="none" strike="noStrike" kern="1200" dirty="0" smtClean="0">
                          <a:hlinkClick r:id="rId2" action="ppaction://hlinksldjump"/>
                        </a:rPr>
                        <a:t>注意：以上各项材料表格均可从学院网站</a:t>
                      </a:r>
                      <a:r>
                        <a:rPr lang="en-US" altLang="zh-CN" sz="1800" u="none" strike="noStrike" kern="1200" dirty="0" smtClean="0">
                          <a:hlinkClick r:id="rId2" action="ppaction://hlinksldjump"/>
                        </a:rPr>
                        <a:t>—</a:t>
                      </a:r>
                      <a:r>
                        <a:rPr lang="zh-CN" altLang="en-US" sz="1800" u="none" strike="noStrike" kern="1200" dirty="0" smtClean="0">
                          <a:hlinkClick r:id="rId2" action="ppaction://hlinksldjump"/>
                        </a:rPr>
                        <a:t>常用资源下载</a:t>
                      </a:r>
                      <a:r>
                        <a:rPr lang="en-US" altLang="zh-CN" sz="1800" u="none" strike="noStrike" kern="1200" dirty="0" smtClean="0">
                          <a:hlinkClick r:id="rId2" action="ppaction://hlinksldjump"/>
                        </a:rPr>
                        <a:t>---</a:t>
                      </a:r>
                      <a:r>
                        <a:rPr lang="zh-CN" altLang="en-US" sz="1800" u="none" strike="noStrike" kern="1200" dirty="0" smtClean="0">
                          <a:hlinkClick r:id="rId2" action="ppaction://hlinksldjump"/>
                        </a:rPr>
                        <a:t>教务</a:t>
                      </a:r>
                      <a:r>
                        <a:rPr lang="zh-CN" altLang="en-US" sz="1800" u="none" strike="noStrike" kern="1200" baseline="0" dirty="0" smtClean="0">
                          <a:hlinkClick r:id="rId2" action="ppaction://hlinksldjump"/>
                        </a:rPr>
                        <a:t> 中下载。</a:t>
                      </a:r>
                      <a:endParaRPr lang="zh-CN" altLang="en-US" sz="1800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三、具体教学工作流程（续）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92326" y="1001055"/>
          <a:ext cx="8401080" cy="5293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4000528"/>
                <a:gridCol w="3714776"/>
              </a:tblGrid>
              <a:tr h="32212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月份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学院教学工作任务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各函授站（点）教学工作任务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184881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召开秋季学期任课教师、辅导教师教学工作会，审批、发放任课教师及辅导教师聘书及课程安排表、辅导答疑安排表；</a:t>
                      </a:r>
                      <a:b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公布暑假毕业生评优结果。</a:t>
                      </a:r>
                      <a:endParaRPr lang="en-US" altLang="zh-CN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③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回收供书单位及各站点教材供应清单，与函授站点结算本季订购教材款项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组织本站任课教师教学工作会议（发放辅导教师聘书、辅导课程表等）；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领取学生评优文件、证书并协助表彰；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③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提供教材订购清单，结算相应的书费</a:t>
                      </a:r>
                      <a:endParaRPr lang="zh-CN" altLang="en-US" dirty="0"/>
                    </a:p>
                  </a:txBody>
                  <a:tcPr/>
                </a:tc>
              </a:tr>
              <a:tr h="206220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组织直属函授站面授及期中教学检查（听课检查、教师、学生座谈会、巡查）。</a:t>
                      </a:r>
                      <a:b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②整理本学期期中教学检查材料</a:t>
                      </a:r>
                      <a:endParaRPr lang="en-US" altLang="zh-CN" sz="1800" b="0" i="0" u="none" strike="noStrike" kern="1200" dirty="0" smtClean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③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撰写学期期末工作总结。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组织本站面授和期中教学检查（听课、教师、学生座谈会）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检查补交期中教学检查材料，提交教学工作总结；</a:t>
                      </a:r>
                      <a:endParaRPr lang="zh-CN" altLang="en-US" dirty="0"/>
                    </a:p>
                  </a:txBody>
                  <a:tcPr/>
                </a:tc>
              </a:tr>
              <a:tr h="51003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zh-CN" altLang="en-US" sz="3200" dirty="0" smtClean="0">
                          <a:solidFill>
                            <a:srgbClr val="FF0000"/>
                          </a:solidFill>
                        </a:rPr>
                        <a:t>月暑假放假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796908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三、具体教学工作流程（续）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401080" cy="369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4000528"/>
                <a:gridCol w="3714776"/>
              </a:tblGrid>
              <a:tr h="47147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月份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学院教学工作任务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各函授站（点）教学工作任务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160973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编制春季学期教学实施计划；</a:t>
                      </a:r>
                      <a:endParaRPr lang="en-US" altLang="zh-CN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②进行网络教学平台教学计划的设置；</a:t>
                      </a:r>
                      <a:endParaRPr lang="en-US" altLang="zh-CN" sz="1800" b="0" i="0" u="none" strike="noStrike" kern="1200" dirty="0" smtClean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③新学期开课计划管理及集体选开课；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④发出征订教材通知，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征订春季学期教材。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1800" u="none" strike="noStrike" dirty="0" smtClean="0"/>
                        <a:t>督促学生网上学习以获得平时成绩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；</a:t>
                      </a:r>
                      <a:endParaRPr lang="en-US" altLang="zh-CN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②提交春季学期教材征订数量</a:t>
                      </a:r>
                      <a:endParaRPr lang="zh-CN" altLang="en-US" sz="1800" b="1" dirty="0"/>
                    </a:p>
                  </a:txBody>
                  <a:tcPr/>
                </a:tc>
              </a:tr>
              <a:tr h="160973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落实春季学期教学任务</a:t>
                      </a:r>
                      <a:b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起草并发放期中教学检查文件。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落实春季学期教学任务；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②收到教学检查文件通知后，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提交期中教学检查材料（教师聘任申请表、教师聘任汇总表、听课检查表、课程安排表等）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796908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三、具体教学工作流程（续）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401080" cy="476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4000528"/>
                <a:gridCol w="3714776"/>
              </a:tblGrid>
              <a:tr h="47147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月份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学院教学工作任务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各函授站（点）教学工作任务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160973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组织填报省教学平台材料（指定计划、审核教师信息、上传课表、考试表等）；</a:t>
                      </a:r>
                      <a:endParaRPr lang="en-US" altLang="zh-CN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baseline="0" dirty="0" smtClean="0">
                          <a:solidFill>
                            <a:srgbClr val="000000"/>
                          </a:solidFill>
                          <a:latin typeface="宋体"/>
                        </a:rPr>
                        <a:t>方法同上</a:t>
                      </a:r>
                      <a:b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u="none" strike="noStrike" kern="1200" dirty="0" smtClean="0"/>
                        <a:t>①</a:t>
                      </a:r>
                      <a:r>
                        <a:rPr lang="zh-CN" altLang="en-US" sz="1800" u="none" strike="noStrike" dirty="0" smtClean="0"/>
                        <a:t>填报省教学平台材料（函授站基础信息变动、上传并审批教师信息、上传课程表、考试表等）；</a:t>
                      </a:r>
                      <a:endParaRPr lang="en-US" altLang="zh-CN" sz="1800" u="none" strike="noStrike" dirty="0" smtClean="0"/>
                    </a:p>
                    <a:p>
                      <a:r>
                        <a:rPr lang="zh-CN" altLang="en-US" sz="1800" b="1" u="none" strike="noStrike" dirty="0" smtClean="0">
                          <a:solidFill>
                            <a:schemeClr val="tx1"/>
                          </a:solidFill>
                        </a:rPr>
                        <a:t>方法同上</a:t>
                      </a:r>
                      <a:endParaRPr lang="en-US" altLang="zh-CN" sz="1800" b="1" u="none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1800" u="none" strike="noStrike" kern="1200" dirty="0" smtClean="0"/>
                        <a:t>②继续提交期中教学检查等各类材料。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160973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召开春季学期任课教师、辅导教师教学工作会，审批、发放任课教师及辅导教师聘书及课程安排表、辅导答疑安排表；</a:t>
                      </a:r>
                      <a:b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回收供书单位及各站点教材供应清单，与函授站点结算本季订购教材款项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组织本站任课教师教学工作会议（发放聘书、课程表等）；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提供教材订购清单，结算相应的书费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zh-CN" altLang="en-US" sz="3600" dirty="0" smtClean="0"/>
              <a:t>结束语</a:t>
            </a:r>
            <a:endParaRPr lang="en-US" altLang="zh-CN" sz="3600" dirty="0" smtClean="0"/>
          </a:p>
          <a:p>
            <a:pPr algn="just">
              <a:buNone/>
            </a:pPr>
            <a:r>
              <a:rPr lang="zh-CN" altLang="en-US" dirty="0" smtClean="0"/>
              <a:t>          目前成人教学工作面临诸多问题，希望大家能够克服困难，按照要求积极完成各项任务，不断督促学生网上学习，保证成人教学质量。</a:t>
            </a:r>
            <a:endParaRPr lang="en-US" altLang="zh-CN" dirty="0" smtClean="0"/>
          </a:p>
          <a:p>
            <a:pPr algn="ctr">
              <a:buNone/>
            </a:pPr>
            <a:r>
              <a:rPr lang="zh-CN" altLang="en-US" sz="6000" dirty="0" smtClean="0">
                <a:solidFill>
                  <a:srgbClr val="FF0000"/>
                </a:solidFill>
              </a:rPr>
              <a:t>    谢谢！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0</TotalTime>
  <Words>2923</Words>
  <Application>WPS 演示</Application>
  <PresentationFormat>全屏显示(4:3)</PresentationFormat>
  <Paragraphs>249</Paragraphs>
  <Slides>23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龙腾四海</vt:lpstr>
      <vt:lpstr>山东科技大学 成人教学工作培训</vt:lpstr>
      <vt:lpstr>一、主办高校成人教学主要内容</vt:lpstr>
      <vt:lpstr>二、函授站（点）教学主要内容</vt:lpstr>
      <vt:lpstr>三、具体教学工作流程</vt:lpstr>
      <vt:lpstr>三、具体教学工作流程（续）</vt:lpstr>
      <vt:lpstr>三、具体教学工作流程（续）</vt:lpstr>
      <vt:lpstr>三、具体教学工作流程（续）</vt:lpstr>
      <vt:lpstr>三、具体教学工作流程（续）</vt:lpstr>
      <vt:lpstr>PowerPoint 演示文稿</vt:lpstr>
      <vt:lpstr>教学平台新生账号查询</vt:lpstr>
      <vt:lpstr>教学计划设置</vt:lpstr>
      <vt:lpstr>PowerPoint 演示文稿</vt:lpstr>
      <vt:lpstr>开课计划管理</vt:lpstr>
      <vt:lpstr>集体选开课</vt:lpstr>
      <vt:lpstr>各类教学表格下载 与教学有关的各类常用表格均从这里下载：</vt:lpstr>
      <vt:lpstr>关于聘任网络教学辅导老师的暂行规定</vt:lpstr>
      <vt:lpstr>录入辅导教师信息（教师信息维护）</vt:lpstr>
      <vt:lpstr>远程教学平台登录及学习方法说明 （学生账户）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成人教学工作培训</dc:title>
  <dc:creator>Sky123.Org</dc:creator>
  <cp:lastModifiedBy>Administrator</cp:lastModifiedBy>
  <cp:revision>222</cp:revision>
  <dcterms:created xsi:type="dcterms:W3CDTF">2016-05-13T01:13:00Z</dcterms:created>
  <dcterms:modified xsi:type="dcterms:W3CDTF">2016-05-25T09:08:59Z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